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Canva Sans" panose="020B0604020202020204" charset="0"/>
      <p:regular r:id="rId9"/>
    </p:embeddedFont>
    <p:embeddedFont>
      <p:font typeface="Roboto" panose="02000000000000000000" pitchFamily="2" charset="0"/>
      <p:regular r:id="rId10"/>
      <p:bold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9864321" cy="10287000"/>
            <a:chOff x="0" y="0"/>
            <a:chExt cx="1484577" cy="15481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84578" cy="1548190"/>
            </a:xfrm>
            <a:custGeom>
              <a:avLst/>
              <a:gdLst/>
              <a:ahLst/>
              <a:cxnLst/>
              <a:rect l="l" t="t" r="r" b="b"/>
              <a:pathLst>
                <a:path w="1484578" h="1548190">
                  <a:moveTo>
                    <a:pt x="23545" y="0"/>
                  </a:moveTo>
                  <a:lnTo>
                    <a:pt x="1461032" y="0"/>
                  </a:lnTo>
                  <a:cubicBezTo>
                    <a:pt x="1474036" y="0"/>
                    <a:pt x="1484578" y="10542"/>
                    <a:pt x="1484578" y="23545"/>
                  </a:cubicBezTo>
                  <a:lnTo>
                    <a:pt x="1484578" y="1524645"/>
                  </a:lnTo>
                  <a:cubicBezTo>
                    <a:pt x="1484578" y="1537649"/>
                    <a:pt x="1474036" y="1548190"/>
                    <a:pt x="1461032" y="1548190"/>
                  </a:cubicBezTo>
                  <a:lnTo>
                    <a:pt x="23545" y="1548190"/>
                  </a:lnTo>
                  <a:cubicBezTo>
                    <a:pt x="10542" y="1548190"/>
                    <a:pt x="0" y="1537649"/>
                    <a:pt x="0" y="1524645"/>
                  </a:cubicBezTo>
                  <a:lnTo>
                    <a:pt x="0" y="23545"/>
                  </a:lnTo>
                  <a:cubicBezTo>
                    <a:pt x="0" y="10542"/>
                    <a:pt x="10542" y="0"/>
                    <a:pt x="23545" y="0"/>
                  </a:cubicBezTo>
                  <a:close/>
                </a:path>
              </a:pathLst>
            </a:custGeom>
            <a:blipFill>
              <a:blip r:embed="rId2"/>
              <a:stretch>
                <a:fillRect t="-15566" b="-15566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10017816" y="439728"/>
            <a:ext cx="8270184" cy="1384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Global Video Games Sales Analysis Dashboard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055384" y="5980543"/>
            <a:ext cx="6242016" cy="5378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Tool Used: Microsoft Power BI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375758" y="2919730"/>
            <a:ext cx="7759842" cy="22699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This project analyzes global video game sales performance 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using an interactive Power BI dashboard.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327562" y="7911019"/>
            <a:ext cx="4512637" cy="5803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by: SathishKumar 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7566809" cy="10287000"/>
          </a:xfrm>
          <a:custGeom>
            <a:avLst/>
            <a:gdLst/>
            <a:ahLst/>
            <a:cxnLst/>
            <a:rect l="l" t="t" r="r" b="b"/>
            <a:pathLst>
              <a:path w="7566809" h="10287000">
                <a:moveTo>
                  <a:pt x="0" y="0"/>
                </a:moveTo>
                <a:lnTo>
                  <a:pt x="7566809" y="0"/>
                </a:lnTo>
                <a:lnTo>
                  <a:pt x="756680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699" t="-11660" b="-1166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584015" y="1409700"/>
            <a:ext cx="5715000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Problem Statement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961792" y="2370455"/>
            <a:ext cx="10326208" cy="7361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87"/>
              </a:lnSpc>
            </a:pPr>
            <a:r>
              <a:rPr lang="en-US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•The global video game industry generates vast amounts of sales data across multiple genres, platforms, and years.</a:t>
            </a:r>
          </a:p>
          <a:p>
            <a:pPr algn="l">
              <a:lnSpc>
                <a:spcPts val="5887"/>
              </a:lnSpc>
            </a:pPr>
            <a:r>
              <a:rPr lang="en-US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•Analyzing this data using traditional methods is time-consuming and inefficient.</a:t>
            </a:r>
          </a:p>
          <a:p>
            <a:pPr algn="l">
              <a:lnSpc>
                <a:spcPts val="5887"/>
              </a:lnSpc>
            </a:pPr>
            <a:r>
              <a:rPr lang="en-US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•Stakeholders face difficulty in:</a:t>
            </a:r>
          </a:p>
          <a:p>
            <a:pPr algn="ctr">
              <a:lnSpc>
                <a:spcPts val="5887"/>
              </a:lnSpc>
            </a:pPr>
            <a:r>
              <a:rPr lang="en-US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         •Identifying top-performing genres and platforms</a:t>
            </a:r>
          </a:p>
          <a:p>
            <a:pPr algn="ctr">
              <a:lnSpc>
                <a:spcPts val="5887"/>
              </a:lnSpc>
            </a:pPr>
            <a:r>
              <a:rPr lang="en-US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         •Tracking revenue and units sold trends over time</a:t>
            </a:r>
          </a:p>
          <a:p>
            <a:pPr algn="ctr">
              <a:lnSpc>
                <a:spcPts val="5887"/>
              </a:lnSpc>
            </a:pPr>
            <a:r>
              <a:rPr lang="en-US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         •Comparing performance across different market </a:t>
            </a:r>
          </a:p>
          <a:p>
            <a:pPr algn="l">
              <a:lnSpc>
                <a:spcPts val="5887"/>
              </a:lnSpc>
            </a:pPr>
            <a:r>
              <a:rPr lang="en-US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•There is a need for a centralized, interactive dashboard</a:t>
            </a:r>
          </a:p>
          <a:p>
            <a:pPr algn="l">
              <a:lnSpc>
                <a:spcPts val="5887"/>
              </a:lnSpc>
            </a:pPr>
            <a:r>
              <a:rPr lang="en-US" sz="2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to analyze video game sales effectively.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7520586" cy="10663023"/>
          </a:xfrm>
          <a:custGeom>
            <a:avLst/>
            <a:gdLst/>
            <a:ahLst/>
            <a:cxnLst/>
            <a:rect l="l" t="t" r="r" b="b"/>
            <a:pathLst>
              <a:path w="7520586" h="10663023">
                <a:moveTo>
                  <a:pt x="0" y="0"/>
                </a:moveTo>
                <a:lnTo>
                  <a:pt x="7520586" y="0"/>
                </a:lnTo>
                <a:lnTo>
                  <a:pt x="7520586" y="10663023"/>
                </a:lnTo>
                <a:lnTo>
                  <a:pt x="0" y="106630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1456" t="-1810" b="-962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261070" y="3561150"/>
            <a:ext cx="9554968" cy="5697150"/>
          </a:xfrm>
          <a:custGeom>
            <a:avLst/>
            <a:gdLst/>
            <a:ahLst/>
            <a:cxnLst/>
            <a:rect l="l" t="t" r="r" b="b"/>
            <a:pathLst>
              <a:path w="9554968" h="5697150">
                <a:moveTo>
                  <a:pt x="0" y="0"/>
                </a:moveTo>
                <a:lnTo>
                  <a:pt x="9554968" y="0"/>
                </a:lnTo>
                <a:lnTo>
                  <a:pt x="9554968" y="5697150"/>
                </a:lnTo>
                <a:lnTo>
                  <a:pt x="0" y="56971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8379738" y="962025"/>
            <a:ext cx="8231861" cy="6134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Key Performance Indicators (KPIs)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379739" y="2156798"/>
            <a:ext cx="943629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  <a:spcBef>
                <a:spcPct val="0"/>
              </a:spcBef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top section of the dashboard displays summary KPIs: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968235"/>
            <a:ext cx="9144000" cy="13184148"/>
          </a:xfrm>
          <a:custGeom>
            <a:avLst/>
            <a:gdLst/>
            <a:ahLst/>
            <a:cxnLst/>
            <a:rect l="l" t="t" r="r" b="b"/>
            <a:pathLst>
              <a:path w="9144000" h="13184148">
                <a:moveTo>
                  <a:pt x="0" y="0"/>
                </a:moveTo>
                <a:lnTo>
                  <a:pt x="9144000" y="0"/>
                </a:lnTo>
                <a:lnTo>
                  <a:pt x="9144000" y="13184148"/>
                </a:lnTo>
                <a:lnTo>
                  <a:pt x="0" y="131841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1609" r="-1806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337020" y="1556012"/>
            <a:ext cx="5588780" cy="6134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Revenue by Genre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999370" y="2864383"/>
            <a:ext cx="8031956" cy="5280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14"/>
              </a:lnSpc>
            </a:pPr>
            <a:r>
              <a:rPr lang="en-US" sz="3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•Shooter genre generates the highest revenue.</a:t>
            </a:r>
          </a:p>
          <a:p>
            <a:pPr algn="l">
              <a:lnSpc>
                <a:spcPts val="6014"/>
              </a:lnSpc>
            </a:pPr>
            <a:r>
              <a:rPr lang="en-US" sz="3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•Action-Adventure and Sports genres also </a:t>
            </a:r>
          </a:p>
          <a:p>
            <a:pPr algn="l">
              <a:lnSpc>
                <a:spcPts val="6014"/>
              </a:lnSpc>
            </a:pPr>
            <a:r>
              <a:rPr lang="en-US" sz="3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perform strongly.</a:t>
            </a:r>
          </a:p>
          <a:p>
            <a:pPr algn="l">
              <a:lnSpc>
                <a:spcPts val="6014"/>
              </a:lnSpc>
            </a:pPr>
            <a:r>
              <a:rPr lang="en-US" sz="3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•RPG and Fighting genres show moderate </a:t>
            </a:r>
          </a:p>
          <a:p>
            <a:pPr algn="l">
              <a:lnSpc>
                <a:spcPts val="6014"/>
              </a:lnSpc>
            </a:pPr>
            <a:r>
              <a:rPr lang="en-US" sz="3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contribution.</a:t>
            </a:r>
          </a:p>
          <a:p>
            <a:pPr algn="l">
              <a:lnSpc>
                <a:spcPts val="6014"/>
              </a:lnSpc>
            </a:pPr>
            <a:r>
              <a:rPr lang="en-US" sz="3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•Racing and Horror genres generate lower </a:t>
            </a:r>
          </a:p>
          <a:p>
            <a:pPr algn="l">
              <a:lnSpc>
                <a:spcPts val="6014"/>
              </a:lnSpc>
            </a:pPr>
            <a:r>
              <a:rPr lang="en-US" sz="3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revenue.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144000" y="9105900"/>
            <a:ext cx="9372600" cy="481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sz="28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👉 Helps identify the most profitable game genres.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8547024" cy="10287000"/>
          </a:xfrm>
          <a:custGeom>
            <a:avLst/>
            <a:gdLst/>
            <a:ahLst/>
            <a:cxnLst/>
            <a:rect l="l" t="t" r="r" b="b"/>
            <a:pathLst>
              <a:path w="8547024" h="10287000">
                <a:moveTo>
                  <a:pt x="0" y="0"/>
                </a:moveTo>
                <a:lnTo>
                  <a:pt x="8547024" y="0"/>
                </a:lnTo>
                <a:lnTo>
                  <a:pt x="85470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108" t="-1101" r="-7684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8991600" y="1055591"/>
            <a:ext cx="5056200" cy="6134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Revenue by Platform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144000" y="2221406"/>
            <a:ext cx="8068866" cy="6373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632"/>
              </a:lnSpc>
            </a:pPr>
            <a:r>
              <a:rPr lang="en-US" sz="3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•Revenue is distributed across multiple </a:t>
            </a:r>
          </a:p>
          <a:p>
            <a:pPr algn="just">
              <a:lnSpc>
                <a:spcPts val="5632"/>
              </a:lnSpc>
            </a:pPr>
            <a:r>
              <a:rPr lang="en-US" sz="3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platforms:</a:t>
            </a:r>
          </a:p>
          <a:p>
            <a:pPr algn="just">
              <a:lnSpc>
                <a:spcPts val="5632"/>
              </a:lnSpc>
            </a:pPr>
            <a:r>
              <a:rPr lang="en-US" sz="3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◦PlayStation (PS4, PS5)</a:t>
            </a:r>
          </a:p>
          <a:p>
            <a:pPr algn="just">
              <a:lnSpc>
                <a:spcPts val="5632"/>
              </a:lnSpc>
            </a:pPr>
            <a:r>
              <a:rPr lang="en-US" sz="3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◦Xbox (Series X, Xbox One)</a:t>
            </a:r>
          </a:p>
          <a:p>
            <a:pPr algn="just">
              <a:lnSpc>
                <a:spcPts val="5632"/>
              </a:lnSpc>
            </a:pPr>
            <a:r>
              <a:rPr lang="en-US" sz="3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◦PC</a:t>
            </a:r>
          </a:p>
          <a:p>
            <a:pPr algn="just">
              <a:lnSpc>
                <a:spcPts val="5632"/>
              </a:lnSpc>
            </a:pPr>
            <a:r>
              <a:rPr lang="en-US" sz="3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◦Nintendo Switch</a:t>
            </a:r>
          </a:p>
          <a:p>
            <a:pPr algn="just">
              <a:lnSpc>
                <a:spcPts val="5632"/>
              </a:lnSpc>
            </a:pPr>
            <a:r>
              <a:rPr lang="en-US" sz="3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•Platform performance is well balanced.</a:t>
            </a:r>
          </a:p>
          <a:p>
            <a:pPr algn="just">
              <a:lnSpc>
                <a:spcPts val="5632"/>
              </a:lnSpc>
            </a:pPr>
            <a:r>
              <a:rPr lang="en-US" sz="3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•Highlights importance of multi-platform </a:t>
            </a:r>
          </a:p>
          <a:p>
            <a:pPr algn="just">
              <a:lnSpc>
                <a:spcPts val="5632"/>
              </a:lnSpc>
            </a:pPr>
            <a:r>
              <a:rPr lang="en-US" sz="3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releases.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12085" y="3921551"/>
            <a:ext cx="9230335" cy="2443897"/>
          </a:xfrm>
          <a:custGeom>
            <a:avLst/>
            <a:gdLst/>
            <a:ahLst/>
            <a:cxnLst/>
            <a:rect l="l" t="t" r="r" b="b"/>
            <a:pathLst>
              <a:path w="9230335" h="2443897">
                <a:moveTo>
                  <a:pt x="0" y="0"/>
                </a:moveTo>
                <a:lnTo>
                  <a:pt x="9230336" y="0"/>
                </a:lnTo>
                <a:lnTo>
                  <a:pt x="9230336" y="2443898"/>
                </a:lnTo>
                <a:lnTo>
                  <a:pt x="0" y="24438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2243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133832" y="3921551"/>
            <a:ext cx="7677143" cy="2443897"/>
          </a:xfrm>
          <a:custGeom>
            <a:avLst/>
            <a:gdLst/>
            <a:ahLst/>
            <a:cxnLst/>
            <a:rect l="l" t="t" r="r" b="b"/>
            <a:pathLst>
              <a:path w="7677143" h="2443897">
                <a:moveTo>
                  <a:pt x="0" y="0"/>
                </a:moveTo>
                <a:lnTo>
                  <a:pt x="7677143" y="0"/>
                </a:lnTo>
                <a:lnTo>
                  <a:pt x="7677143" y="2443898"/>
                </a:lnTo>
                <a:lnTo>
                  <a:pt x="0" y="24438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47206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12085" y="6800276"/>
            <a:ext cx="9230335" cy="2458024"/>
          </a:xfrm>
          <a:custGeom>
            <a:avLst/>
            <a:gdLst/>
            <a:ahLst/>
            <a:cxnLst/>
            <a:rect l="l" t="t" r="r" b="b"/>
            <a:pathLst>
              <a:path w="9230335" h="2458024">
                <a:moveTo>
                  <a:pt x="0" y="0"/>
                </a:moveTo>
                <a:lnTo>
                  <a:pt x="9230336" y="0"/>
                </a:lnTo>
                <a:lnTo>
                  <a:pt x="9230336" y="2458024"/>
                </a:lnTo>
                <a:lnTo>
                  <a:pt x="0" y="24580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22436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313912" y="6800276"/>
            <a:ext cx="7497062" cy="2458024"/>
          </a:xfrm>
          <a:custGeom>
            <a:avLst/>
            <a:gdLst/>
            <a:ahLst/>
            <a:cxnLst/>
            <a:rect l="l" t="t" r="r" b="b"/>
            <a:pathLst>
              <a:path w="7497062" h="2458024">
                <a:moveTo>
                  <a:pt x="0" y="0"/>
                </a:moveTo>
                <a:lnTo>
                  <a:pt x="7497063" y="0"/>
                </a:lnTo>
                <a:lnTo>
                  <a:pt x="7497063" y="2458024"/>
                </a:lnTo>
                <a:lnTo>
                  <a:pt x="0" y="24580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50742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12085" y="2400300"/>
            <a:ext cx="7032512" cy="646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  <a:spcBef>
                <a:spcPct val="0"/>
              </a:spcBef>
            </a:pPr>
            <a:r>
              <a:rPr lang="en-US" sz="3799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Sales Performance Insights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518600" y="0"/>
            <a:ext cx="7769400" cy="10611356"/>
          </a:xfrm>
          <a:custGeom>
            <a:avLst/>
            <a:gdLst/>
            <a:ahLst/>
            <a:cxnLst/>
            <a:rect l="l" t="t" r="r" b="b"/>
            <a:pathLst>
              <a:path w="7769400" h="10611356">
                <a:moveTo>
                  <a:pt x="0" y="0"/>
                </a:moveTo>
                <a:lnTo>
                  <a:pt x="7769400" y="0"/>
                </a:lnTo>
                <a:lnTo>
                  <a:pt x="7769400" y="10611356"/>
                </a:lnTo>
                <a:lnTo>
                  <a:pt x="0" y="106113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0447" r="-21750" b="-1335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447712" y="2205278"/>
            <a:ext cx="2606873" cy="646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  <a:spcBef>
                <a:spcPct val="0"/>
              </a:spcBef>
            </a:pPr>
            <a:r>
              <a:rPr lang="en-US" sz="37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Conclusion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08379" y="3998053"/>
            <a:ext cx="9929270" cy="5027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28"/>
              </a:lnSpc>
            </a:pPr>
            <a:r>
              <a:rPr lang="en-US" sz="3200" spc="115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•Power BI effectively visualizes global video game sales data.</a:t>
            </a:r>
          </a:p>
          <a:p>
            <a:pPr algn="l">
              <a:lnSpc>
                <a:spcPts val="5728"/>
              </a:lnSpc>
            </a:pPr>
            <a:r>
              <a:rPr lang="en-US" sz="3200" spc="115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•The dashboard combines KPIs, trends, and comparisons.</a:t>
            </a:r>
          </a:p>
          <a:p>
            <a:pPr algn="l">
              <a:lnSpc>
                <a:spcPts val="5728"/>
              </a:lnSpc>
            </a:pPr>
            <a:r>
              <a:rPr lang="en-US" sz="3200" spc="115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•Interactive filters enhance analytical flexibility.</a:t>
            </a:r>
          </a:p>
          <a:p>
            <a:pPr algn="l">
              <a:lnSpc>
                <a:spcPts val="5728"/>
              </a:lnSpc>
            </a:pPr>
            <a:r>
              <a:rPr lang="en-US" sz="3200" spc="115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•This project demonstrates strong data visualization and business analytics skills.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268</Words>
  <Application>Microsoft Office PowerPoint</Application>
  <PresentationFormat>Custom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Roboto</vt:lpstr>
      <vt:lpstr>Canva Sans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Video Games Sales Analysis Dashboard</dc:title>
  <cp:lastModifiedBy>SATHISH KUMAR</cp:lastModifiedBy>
  <cp:revision>3</cp:revision>
  <dcterms:created xsi:type="dcterms:W3CDTF">2006-08-16T00:00:00Z</dcterms:created>
  <dcterms:modified xsi:type="dcterms:W3CDTF">2026-02-06T11:27:58Z</dcterms:modified>
  <dc:identifier>DAHAh29uqoo</dc:identifier>
</cp:coreProperties>
</file>

<file path=docProps/thumbnail.jpeg>
</file>